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6" r:id="rId2"/>
    <p:sldId id="267" r:id="rId3"/>
    <p:sldId id="265" r:id="rId4"/>
    <p:sldId id="26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8C6C2A-4721-4198-8341-D1AD6C9F8F1C}" type="datetimeFigureOut">
              <a:rPr lang="en-US" smtClean="0"/>
              <a:t>8/25/2022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FCA8C9-957F-4701-99BF-06374AA972DD}" type="slidenum">
              <a:rPr lang="en-US" smtClean="0"/>
              <a:t>‹#›</a:t>
            </a:fld>
            <a:endParaRPr lang="en-US"/>
          </a:p>
        </p:txBody>
      </p:sp>
    </p:spTree>
    <p:extLst>
      <p:ext uri="{BB962C8B-B14F-4D97-AF65-F5344CB8AC3E}">
        <p14:creationId xmlns:p14="http://schemas.microsoft.com/office/powerpoint/2010/main" val="41177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0FCA8C9-957F-4701-99BF-06374AA972DD}" type="slidenum">
              <a:rPr lang="en-US" smtClean="0"/>
              <a:t>1</a:t>
            </a:fld>
            <a:endParaRPr lang="en-US"/>
          </a:p>
        </p:txBody>
      </p:sp>
    </p:spTree>
    <p:extLst>
      <p:ext uri="{BB962C8B-B14F-4D97-AF65-F5344CB8AC3E}">
        <p14:creationId xmlns:p14="http://schemas.microsoft.com/office/powerpoint/2010/main" val="1617921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CE90C-71E5-40F4-A067-7500B155F5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9D11875-F80A-4354-B3AE-E9D4EF7BB5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4699917-ADAB-4EC0-BAAF-EF1202AA7AB2}"/>
              </a:ext>
            </a:extLst>
          </p:cNvPr>
          <p:cNvSpPr>
            <a:spLocks noGrp="1"/>
          </p:cNvSpPr>
          <p:nvPr>
            <p:ph type="dt" sz="half" idx="10"/>
          </p:nvPr>
        </p:nvSpPr>
        <p:spPr/>
        <p:txBody>
          <a:bodyPr/>
          <a:lstStyle/>
          <a:p>
            <a:fld id="{2C9F2C62-1B27-43A0-B057-A0AE723B40C1}" type="datetimeFigureOut">
              <a:rPr lang="en-US" smtClean="0"/>
              <a:t>8/25/2022</a:t>
            </a:fld>
            <a:endParaRPr lang="en-US"/>
          </a:p>
        </p:txBody>
      </p:sp>
      <p:sp>
        <p:nvSpPr>
          <p:cNvPr id="5" name="Footer Placeholder 4">
            <a:extLst>
              <a:ext uri="{FF2B5EF4-FFF2-40B4-BE49-F238E27FC236}">
                <a16:creationId xmlns:a16="http://schemas.microsoft.com/office/drawing/2014/main" id="{06EE850F-AE6F-4190-887F-9DD0BB0DA3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446D30-666F-40B7-95C3-4BFAAAB0ADFC}"/>
              </a:ext>
            </a:extLst>
          </p:cNvPr>
          <p:cNvSpPr>
            <a:spLocks noGrp="1"/>
          </p:cNvSpPr>
          <p:nvPr>
            <p:ph type="sldNum" sz="quarter" idx="12"/>
          </p:nvPr>
        </p:nvSpPr>
        <p:spPr/>
        <p:txBody>
          <a:bodyPr/>
          <a:lstStyle/>
          <a:p>
            <a:fld id="{269CAA56-E425-4103-A1BF-4CF7EA4F646F}" type="slidenum">
              <a:rPr lang="en-US" smtClean="0"/>
              <a:t>‹#›</a:t>
            </a:fld>
            <a:endParaRPr lang="en-US"/>
          </a:p>
        </p:txBody>
      </p:sp>
    </p:spTree>
    <p:extLst>
      <p:ext uri="{BB962C8B-B14F-4D97-AF65-F5344CB8AC3E}">
        <p14:creationId xmlns:p14="http://schemas.microsoft.com/office/powerpoint/2010/main" val="3870943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5A3E5-E119-4038-8DF8-3536540C28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983ECF5-2AAC-4173-BA50-1249C3DBB93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1590E4-0F1A-4458-900F-6CDCB3B89BB4}"/>
              </a:ext>
            </a:extLst>
          </p:cNvPr>
          <p:cNvSpPr>
            <a:spLocks noGrp="1"/>
          </p:cNvSpPr>
          <p:nvPr>
            <p:ph type="dt" sz="half" idx="10"/>
          </p:nvPr>
        </p:nvSpPr>
        <p:spPr/>
        <p:txBody>
          <a:bodyPr/>
          <a:lstStyle/>
          <a:p>
            <a:fld id="{2C9F2C62-1B27-43A0-B057-A0AE723B40C1}" type="datetimeFigureOut">
              <a:rPr lang="en-US" smtClean="0"/>
              <a:t>8/25/2022</a:t>
            </a:fld>
            <a:endParaRPr lang="en-US"/>
          </a:p>
        </p:txBody>
      </p:sp>
      <p:sp>
        <p:nvSpPr>
          <p:cNvPr id="5" name="Footer Placeholder 4">
            <a:extLst>
              <a:ext uri="{FF2B5EF4-FFF2-40B4-BE49-F238E27FC236}">
                <a16:creationId xmlns:a16="http://schemas.microsoft.com/office/drawing/2014/main" id="{E4E04C73-1CA2-442F-8085-274ECE8766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0C0699-F990-4D1C-82F9-9A771DFDF34F}"/>
              </a:ext>
            </a:extLst>
          </p:cNvPr>
          <p:cNvSpPr>
            <a:spLocks noGrp="1"/>
          </p:cNvSpPr>
          <p:nvPr>
            <p:ph type="sldNum" sz="quarter" idx="12"/>
          </p:nvPr>
        </p:nvSpPr>
        <p:spPr/>
        <p:txBody>
          <a:bodyPr/>
          <a:lstStyle/>
          <a:p>
            <a:fld id="{269CAA56-E425-4103-A1BF-4CF7EA4F646F}" type="slidenum">
              <a:rPr lang="en-US" smtClean="0"/>
              <a:t>‹#›</a:t>
            </a:fld>
            <a:endParaRPr lang="en-US"/>
          </a:p>
        </p:txBody>
      </p:sp>
    </p:spTree>
    <p:extLst>
      <p:ext uri="{BB962C8B-B14F-4D97-AF65-F5344CB8AC3E}">
        <p14:creationId xmlns:p14="http://schemas.microsoft.com/office/powerpoint/2010/main" val="3200305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06519A-C1F2-4F91-95E9-D6DA5AF161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309B22F-629E-462C-8DA4-57575455417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C2B3B4-0A26-494E-B423-F1A57FA8278B}"/>
              </a:ext>
            </a:extLst>
          </p:cNvPr>
          <p:cNvSpPr>
            <a:spLocks noGrp="1"/>
          </p:cNvSpPr>
          <p:nvPr>
            <p:ph type="dt" sz="half" idx="10"/>
          </p:nvPr>
        </p:nvSpPr>
        <p:spPr/>
        <p:txBody>
          <a:bodyPr/>
          <a:lstStyle/>
          <a:p>
            <a:fld id="{2C9F2C62-1B27-43A0-B057-A0AE723B40C1}" type="datetimeFigureOut">
              <a:rPr lang="en-US" smtClean="0"/>
              <a:t>8/25/2022</a:t>
            </a:fld>
            <a:endParaRPr lang="en-US"/>
          </a:p>
        </p:txBody>
      </p:sp>
      <p:sp>
        <p:nvSpPr>
          <p:cNvPr id="5" name="Footer Placeholder 4">
            <a:extLst>
              <a:ext uri="{FF2B5EF4-FFF2-40B4-BE49-F238E27FC236}">
                <a16:creationId xmlns:a16="http://schemas.microsoft.com/office/drawing/2014/main" id="{31053508-1FAE-45F2-B7A5-D4071B0327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B04E99-6D61-41CB-B2EA-FF1EF789C1DC}"/>
              </a:ext>
            </a:extLst>
          </p:cNvPr>
          <p:cNvSpPr>
            <a:spLocks noGrp="1"/>
          </p:cNvSpPr>
          <p:nvPr>
            <p:ph type="sldNum" sz="quarter" idx="12"/>
          </p:nvPr>
        </p:nvSpPr>
        <p:spPr/>
        <p:txBody>
          <a:bodyPr/>
          <a:lstStyle/>
          <a:p>
            <a:fld id="{269CAA56-E425-4103-A1BF-4CF7EA4F646F}" type="slidenum">
              <a:rPr lang="en-US" smtClean="0"/>
              <a:t>‹#›</a:t>
            </a:fld>
            <a:endParaRPr lang="en-US"/>
          </a:p>
        </p:txBody>
      </p:sp>
    </p:spTree>
    <p:extLst>
      <p:ext uri="{BB962C8B-B14F-4D97-AF65-F5344CB8AC3E}">
        <p14:creationId xmlns:p14="http://schemas.microsoft.com/office/powerpoint/2010/main" val="666980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1AE3C-6584-49A5-9272-50D4FBD45A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CC901CA-6B4E-4F4A-8B9F-88235B1C4FF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4C3D08-050B-4AF5-B248-B02ACD08AE26}"/>
              </a:ext>
            </a:extLst>
          </p:cNvPr>
          <p:cNvSpPr>
            <a:spLocks noGrp="1"/>
          </p:cNvSpPr>
          <p:nvPr>
            <p:ph type="dt" sz="half" idx="10"/>
          </p:nvPr>
        </p:nvSpPr>
        <p:spPr/>
        <p:txBody>
          <a:bodyPr/>
          <a:lstStyle/>
          <a:p>
            <a:fld id="{2C9F2C62-1B27-43A0-B057-A0AE723B40C1}" type="datetimeFigureOut">
              <a:rPr lang="en-US" smtClean="0"/>
              <a:t>8/25/2022</a:t>
            </a:fld>
            <a:endParaRPr lang="en-US"/>
          </a:p>
        </p:txBody>
      </p:sp>
      <p:sp>
        <p:nvSpPr>
          <p:cNvPr id="5" name="Footer Placeholder 4">
            <a:extLst>
              <a:ext uri="{FF2B5EF4-FFF2-40B4-BE49-F238E27FC236}">
                <a16:creationId xmlns:a16="http://schemas.microsoft.com/office/drawing/2014/main" id="{FB4F067D-92D8-4E66-AA7C-ED812D8ABC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DF0609-AFBB-480D-B32D-C026DA8D9B37}"/>
              </a:ext>
            </a:extLst>
          </p:cNvPr>
          <p:cNvSpPr>
            <a:spLocks noGrp="1"/>
          </p:cNvSpPr>
          <p:nvPr>
            <p:ph type="sldNum" sz="quarter" idx="12"/>
          </p:nvPr>
        </p:nvSpPr>
        <p:spPr/>
        <p:txBody>
          <a:bodyPr/>
          <a:lstStyle/>
          <a:p>
            <a:fld id="{269CAA56-E425-4103-A1BF-4CF7EA4F646F}" type="slidenum">
              <a:rPr lang="en-US" smtClean="0"/>
              <a:t>‹#›</a:t>
            </a:fld>
            <a:endParaRPr lang="en-US"/>
          </a:p>
        </p:txBody>
      </p:sp>
    </p:spTree>
    <p:extLst>
      <p:ext uri="{BB962C8B-B14F-4D97-AF65-F5344CB8AC3E}">
        <p14:creationId xmlns:p14="http://schemas.microsoft.com/office/powerpoint/2010/main" val="3059843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374F6-970D-42B5-B09D-CEA515F5FB4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946629A-CF6B-44DE-AD43-AA5BDEE02D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32FF972-2F68-40C2-876A-119FCB6BF7F6}"/>
              </a:ext>
            </a:extLst>
          </p:cNvPr>
          <p:cNvSpPr>
            <a:spLocks noGrp="1"/>
          </p:cNvSpPr>
          <p:nvPr>
            <p:ph type="dt" sz="half" idx="10"/>
          </p:nvPr>
        </p:nvSpPr>
        <p:spPr/>
        <p:txBody>
          <a:bodyPr/>
          <a:lstStyle/>
          <a:p>
            <a:fld id="{2C9F2C62-1B27-43A0-B057-A0AE723B40C1}" type="datetimeFigureOut">
              <a:rPr lang="en-US" smtClean="0"/>
              <a:t>8/25/2022</a:t>
            </a:fld>
            <a:endParaRPr lang="en-US"/>
          </a:p>
        </p:txBody>
      </p:sp>
      <p:sp>
        <p:nvSpPr>
          <p:cNvPr id="5" name="Footer Placeholder 4">
            <a:extLst>
              <a:ext uri="{FF2B5EF4-FFF2-40B4-BE49-F238E27FC236}">
                <a16:creationId xmlns:a16="http://schemas.microsoft.com/office/drawing/2014/main" id="{2D0F1B52-42D5-453B-80DA-C567219FB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F325DD-5187-4377-862B-09365D640989}"/>
              </a:ext>
            </a:extLst>
          </p:cNvPr>
          <p:cNvSpPr>
            <a:spLocks noGrp="1"/>
          </p:cNvSpPr>
          <p:nvPr>
            <p:ph type="sldNum" sz="quarter" idx="12"/>
          </p:nvPr>
        </p:nvSpPr>
        <p:spPr/>
        <p:txBody>
          <a:bodyPr/>
          <a:lstStyle/>
          <a:p>
            <a:fld id="{269CAA56-E425-4103-A1BF-4CF7EA4F646F}" type="slidenum">
              <a:rPr lang="en-US" smtClean="0"/>
              <a:t>‹#›</a:t>
            </a:fld>
            <a:endParaRPr lang="en-US"/>
          </a:p>
        </p:txBody>
      </p:sp>
    </p:spTree>
    <p:extLst>
      <p:ext uri="{BB962C8B-B14F-4D97-AF65-F5344CB8AC3E}">
        <p14:creationId xmlns:p14="http://schemas.microsoft.com/office/powerpoint/2010/main" val="439438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55B2A-F5E2-42CC-8BA0-94C2CBCA33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0524E7-BDA8-437F-A973-8047B78A397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9530841-89EB-413E-9FD8-DD6811A228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DAE5B5F-FF4C-4DD5-935C-C7B9F627FF05}"/>
              </a:ext>
            </a:extLst>
          </p:cNvPr>
          <p:cNvSpPr>
            <a:spLocks noGrp="1"/>
          </p:cNvSpPr>
          <p:nvPr>
            <p:ph type="dt" sz="half" idx="10"/>
          </p:nvPr>
        </p:nvSpPr>
        <p:spPr/>
        <p:txBody>
          <a:bodyPr/>
          <a:lstStyle/>
          <a:p>
            <a:fld id="{2C9F2C62-1B27-43A0-B057-A0AE723B40C1}" type="datetimeFigureOut">
              <a:rPr lang="en-US" smtClean="0"/>
              <a:t>8/25/2022</a:t>
            </a:fld>
            <a:endParaRPr lang="en-US"/>
          </a:p>
        </p:txBody>
      </p:sp>
      <p:sp>
        <p:nvSpPr>
          <p:cNvPr id="6" name="Footer Placeholder 5">
            <a:extLst>
              <a:ext uri="{FF2B5EF4-FFF2-40B4-BE49-F238E27FC236}">
                <a16:creationId xmlns:a16="http://schemas.microsoft.com/office/drawing/2014/main" id="{A8D31077-A64A-4E3A-9790-F3DDEFC413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261C92-7362-4412-B91F-12A602074FE6}"/>
              </a:ext>
            </a:extLst>
          </p:cNvPr>
          <p:cNvSpPr>
            <a:spLocks noGrp="1"/>
          </p:cNvSpPr>
          <p:nvPr>
            <p:ph type="sldNum" sz="quarter" idx="12"/>
          </p:nvPr>
        </p:nvSpPr>
        <p:spPr/>
        <p:txBody>
          <a:bodyPr/>
          <a:lstStyle/>
          <a:p>
            <a:fld id="{269CAA56-E425-4103-A1BF-4CF7EA4F646F}" type="slidenum">
              <a:rPr lang="en-US" smtClean="0"/>
              <a:t>‹#›</a:t>
            </a:fld>
            <a:endParaRPr lang="en-US"/>
          </a:p>
        </p:txBody>
      </p:sp>
    </p:spTree>
    <p:extLst>
      <p:ext uri="{BB962C8B-B14F-4D97-AF65-F5344CB8AC3E}">
        <p14:creationId xmlns:p14="http://schemas.microsoft.com/office/powerpoint/2010/main" val="4189014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0BBAC-2A8B-4D3C-887E-730B2A90AEB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552FD72-22FA-4A64-A4EB-68C29722AC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7C74ABF-2418-4F02-98C3-ECFF4DCD08F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4592787-D626-48C8-A36D-D416500789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1F161E2-8084-44C5-9A52-3C26B0EB9B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B75DA07-0858-4FEC-935A-3C7E217B4946}"/>
              </a:ext>
            </a:extLst>
          </p:cNvPr>
          <p:cNvSpPr>
            <a:spLocks noGrp="1"/>
          </p:cNvSpPr>
          <p:nvPr>
            <p:ph type="dt" sz="half" idx="10"/>
          </p:nvPr>
        </p:nvSpPr>
        <p:spPr/>
        <p:txBody>
          <a:bodyPr/>
          <a:lstStyle/>
          <a:p>
            <a:fld id="{2C9F2C62-1B27-43A0-B057-A0AE723B40C1}" type="datetimeFigureOut">
              <a:rPr lang="en-US" smtClean="0"/>
              <a:t>8/25/2022</a:t>
            </a:fld>
            <a:endParaRPr lang="en-US"/>
          </a:p>
        </p:txBody>
      </p:sp>
      <p:sp>
        <p:nvSpPr>
          <p:cNvPr id="8" name="Footer Placeholder 7">
            <a:extLst>
              <a:ext uri="{FF2B5EF4-FFF2-40B4-BE49-F238E27FC236}">
                <a16:creationId xmlns:a16="http://schemas.microsoft.com/office/drawing/2014/main" id="{6343DE02-2963-4C66-9CCE-41D7D152A97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404DF8-BE84-4BC1-B3AF-E26037A89F28}"/>
              </a:ext>
            </a:extLst>
          </p:cNvPr>
          <p:cNvSpPr>
            <a:spLocks noGrp="1"/>
          </p:cNvSpPr>
          <p:nvPr>
            <p:ph type="sldNum" sz="quarter" idx="12"/>
          </p:nvPr>
        </p:nvSpPr>
        <p:spPr/>
        <p:txBody>
          <a:bodyPr/>
          <a:lstStyle/>
          <a:p>
            <a:fld id="{269CAA56-E425-4103-A1BF-4CF7EA4F646F}" type="slidenum">
              <a:rPr lang="en-US" smtClean="0"/>
              <a:t>‹#›</a:t>
            </a:fld>
            <a:endParaRPr lang="en-US"/>
          </a:p>
        </p:txBody>
      </p:sp>
    </p:spTree>
    <p:extLst>
      <p:ext uri="{BB962C8B-B14F-4D97-AF65-F5344CB8AC3E}">
        <p14:creationId xmlns:p14="http://schemas.microsoft.com/office/powerpoint/2010/main" val="255609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7EE0F-3F28-4A3E-8ACF-FB250E71620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6D13F1C-FEEF-4260-A9BF-1B0D97ACF377}"/>
              </a:ext>
            </a:extLst>
          </p:cNvPr>
          <p:cNvSpPr>
            <a:spLocks noGrp="1"/>
          </p:cNvSpPr>
          <p:nvPr>
            <p:ph type="dt" sz="half" idx="10"/>
          </p:nvPr>
        </p:nvSpPr>
        <p:spPr/>
        <p:txBody>
          <a:bodyPr/>
          <a:lstStyle/>
          <a:p>
            <a:fld id="{2C9F2C62-1B27-43A0-B057-A0AE723B40C1}" type="datetimeFigureOut">
              <a:rPr lang="en-US" smtClean="0"/>
              <a:t>8/25/2022</a:t>
            </a:fld>
            <a:endParaRPr lang="en-US"/>
          </a:p>
        </p:txBody>
      </p:sp>
      <p:sp>
        <p:nvSpPr>
          <p:cNvPr id="4" name="Footer Placeholder 3">
            <a:extLst>
              <a:ext uri="{FF2B5EF4-FFF2-40B4-BE49-F238E27FC236}">
                <a16:creationId xmlns:a16="http://schemas.microsoft.com/office/drawing/2014/main" id="{1CF3EAD7-1F63-45AC-AD93-58F3D3CA261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AC53BAA-0C0D-4552-8DD1-283E7EFBB80F}"/>
              </a:ext>
            </a:extLst>
          </p:cNvPr>
          <p:cNvSpPr>
            <a:spLocks noGrp="1"/>
          </p:cNvSpPr>
          <p:nvPr>
            <p:ph type="sldNum" sz="quarter" idx="12"/>
          </p:nvPr>
        </p:nvSpPr>
        <p:spPr/>
        <p:txBody>
          <a:bodyPr/>
          <a:lstStyle/>
          <a:p>
            <a:fld id="{269CAA56-E425-4103-A1BF-4CF7EA4F646F}" type="slidenum">
              <a:rPr lang="en-US" smtClean="0"/>
              <a:t>‹#›</a:t>
            </a:fld>
            <a:endParaRPr lang="en-US"/>
          </a:p>
        </p:txBody>
      </p:sp>
    </p:spTree>
    <p:extLst>
      <p:ext uri="{BB962C8B-B14F-4D97-AF65-F5344CB8AC3E}">
        <p14:creationId xmlns:p14="http://schemas.microsoft.com/office/powerpoint/2010/main" val="111991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BCB375-E26A-4FC3-9051-B262BD8515DE}"/>
              </a:ext>
            </a:extLst>
          </p:cNvPr>
          <p:cNvSpPr>
            <a:spLocks noGrp="1"/>
          </p:cNvSpPr>
          <p:nvPr>
            <p:ph type="dt" sz="half" idx="10"/>
          </p:nvPr>
        </p:nvSpPr>
        <p:spPr/>
        <p:txBody>
          <a:bodyPr/>
          <a:lstStyle/>
          <a:p>
            <a:fld id="{2C9F2C62-1B27-43A0-B057-A0AE723B40C1}" type="datetimeFigureOut">
              <a:rPr lang="en-US" smtClean="0"/>
              <a:t>8/25/2022</a:t>
            </a:fld>
            <a:endParaRPr lang="en-US"/>
          </a:p>
        </p:txBody>
      </p:sp>
      <p:sp>
        <p:nvSpPr>
          <p:cNvPr id="3" name="Footer Placeholder 2">
            <a:extLst>
              <a:ext uri="{FF2B5EF4-FFF2-40B4-BE49-F238E27FC236}">
                <a16:creationId xmlns:a16="http://schemas.microsoft.com/office/drawing/2014/main" id="{10C37722-BA9E-43B3-9E1A-8D812C3218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429E201-3BC0-4C67-AF17-396ADC95269E}"/>
              </a:ext>
            </a:extLst>
          </p:cNvPr>
          <p:cNvSpPr>
            <a:spLocks noGrp="1"/>
          </p:cNvSpPr>
          <p:nvPr>
            <p:ph type="sldNum" sz="quarter" idx="12"/>
          </p:nvPr>
        </p:nvSpPr>
        <p:spPr/>
        <p:txBody>
          <a:bodyPr/>
          <a:lstStyle/>
          <a:p>
            <a:fld id="{269CAA56-E425-4103-A1BF-4CF7EA4F646F}" type="slidenum">
              <a:rPr lang="en-US" smtClean="0"/>
              <a:t>‹#›</a:t>
            </a:fld>
            <a:endParaRPr lang="en-US"/>
          </a:p>
        </p:txBody>
      </p:sp>
    </p:spTree>
    <p:extLst>
      <p:ext uri="{BB962C8B-B14F-4D97-AF65-F5344CB8AC3E}">
        <p14:creationId xmlns:p14="http://schemas.microsoft.com/office/powerpoint/2010/main" val="3411454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16C14-9D8F-4807-9858-5CDE6AD21C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9C38C9A-B08B-4BF1-A6D1-DD886E75D4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7718CED-3CC6-40B2-8752-10193F6451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AA1C14-89E8-420F-8C3D-CC2E5525B158}"/>
              </a:ext>
            </a:extLst>
          </p:cNvPr>
          <p:cNvSpPr>
            <a:spLocks noGrp="1"/>
          </p:cNvSpPr>
          <p:nvPr>
            <p:ph type="dt" sz="half" idx="10"/>
          </p:nvPr>
        </p:nvSpPr>
        <p:spPr/>
        <p:txBody>
          <a:bodyPr/>
          <a:lstStyle/>
          <a:p>
            <a:fld id="{2C9F2C62-1B27-43A0-B057-A0AE723B40C1}" type="datetimeFigureOut">
              <a:rPr lang="en-US" smtClean="0"/>
              <a:t>8/25/2022</a:t>
            </a:fld>
            <a:endParaRPr lang="en-US"/>
          </a:p>
        </p:txBody>
      </p:sp>
      <p:sp>
        <p:nvSpPr>
          <p:cNvPr id="6" name="Footer Placeholder 5">
            <a:extLst>
              <a:ext uri="{FF2B5EF4-FFF2-40B4-BE49-F238E27FC236}">
                <a16:creationId xmlns:a16="http://schemas.microsoft.com/office/drawing/2014/main" id="{D9AB24CA-DC78-4900-9B53-E54CB47F61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04EDC7-3469-41F7-93C5-117AC0A5DC80}"/>
              </a:ext>
            </a:extLst>
          </p:cNvPr>
          <p:cNvSpPr>
            <a:spLocks noGrp="1"/>
          </p:cNvSpPr>
          <p:nvPr>
            <p:ph type="sldNum" sz="quarter" idx="12"/>
          </p:nvPr>
        </p:nvSpPr>
        <p:spPr/>
        <p:txBody>
          <a:bodyPr/>
          <a:lstStyle/>
          <a:p>
            <a:fld id="{269CAA56-E425-4103-A1BF-4CF7EA4F646F}" type="slidenum">
              <a:rPr lang="en-US" smtClean="0"/>
              <a:t>‹#›</a:t>
            </a:fld>
            <a:endParaRPr lang="en-US"/>
          </a:p>
        </p:txBody>
      </p:sp>
    </p:spTree>
    <p:extLst>
      <p:ext uri="{BB962C8B-B14F-4D97-AF65-F5344CB8AC3E}">
        <p14:creationId xmlns:p14="http://schemas.microsoft.com/office/powerpoint/2010/main" val="162078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DE645-84A0-47AD-918F-FAAE1634CE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43995B3-B6EF-4D06-B319-EA4FEF6D2C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5B4EBF1-B422-4868-B55A-3DF4AA9479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6487ABE-1509-432A-A082-2FE7209B35C9}"/>
              </a:ext>
            </a:extLst>
          </p:cNvPr>
          <p:cNvSpPr>
            <a:spLocks noGrp="1"/>
          </p:cNvSpPr>
          <p:nvPr>
            <p:ph type="dt" sz="half" idx="10"/>
          </p:nvPr>
        </p:nvSpPr>
        <p:spPr/>
        <p:txBody>
          <a:bodyPr/>
          <a:lstStyle/>
          <a:p>
            <a:fld id="{2C9F2C62-1B27-43A0-B057-A0AE723B40C1}" type="datetimeFigureOut">
              <a:rPr lang="en-US" smtClean="0"/>
              <a:t>8/25/2022</a:t>
            </a:fld>
            <a:endParaRPr lang="en-US"/>
          </a:p>
        </p:txBody>
      </p:sp>
      <p:sp>
        <p:nvSpPr>
          <p:cNvPr id="6" name="Footer Placeholder 5">
            <a:extLst>
              <a:ext uri="{FF2B5EF4-FFF2-40B4-BE49-F238E27FC236}">
                <a16:creationId xmlns:a16="http://schemas.microsoft.com/office/drawing/2014/main" id="{2C1BA664-E6D8-44B2-9935-9E38141A09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FF0E83-758C-4997-A489-2834BE2DE8E2}"/>
              </a:ext>
            </a:extLst>
          </p:cNvPr>
          <p:cNvSpPr>
            <a:spLocks noGrp="1"/>
          </p:cNvSpPr>
          <p:nvPr>
            <p:ph type="sldNum" sz="quarter" idx="12"/>
          </p:nvPr>
        </p:nvSpPr>
        <p:spPr/>
        <p:txBody>
          <a:bodyPr/>
          <a:lstStyle/>
          <a:p>
            <a:fld id="{269CAA56-E425-4103-A1BF-4CF7EA4F646F}" type="slidenum">
              <a:rPr lang="en-US" smtClean="0"/>
              <a:t>‹#›</a:t>
            </a:fld>
            <a:endParaRPr lang="en-US"/>
          </a:p>
        </p:txBody>
      </p:sp>
    </p:spTree>
    <p:extLst>
      <p:ext uri="{BB962C8B-B14F-4D97-AF65-F5344CB8AC3E}">
        <p14:creationId xmlns:p14="http://schemas.microsoft.com/office/powerpoint/2010/main" val="2426126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294DE5-112A-47C8-A241-1BA64C3175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B2C042-10CA-4BF4-9963-99A0DED8E2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E03477-A2D3-4732-8F89-C6D196D71C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9F2C62-1B27-43A0-B057-A0AE723B40C1}" type="datetimeFigureOut">
              <a:rPr lang="en-US" smtClean="0"/>
              <a:t>8/25/2022</a:t>
            </a:fld>
            <a:endParaRPr lang="en-US"/>
          </a:p>
        </p:txBody>
      </p:sp>
      <p:sp>
        <p:nvSpPr>
          <p:cNvPr id="5" name="Footer Placeholder 4">
            <a:extLst>
              <a:ext uri="{FF2B5EF4-FFF2-40B4-BE49-F238E27FC236}">
                <a16:creationId xmlns:a16="http://schemas.microsoft.com/office/drawing/2014/main" id="{BA4D643A-3094-4EFA-9095-1F95461517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26ECF45-104B-48EB-B9F6-19110F49AE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9CAA56-E425-4103-A1BF-4CF7EA4F646F}" type="slidenum">
              <a:rPr lang="en-US" smtClean="0"/>
              <a:t>‹#›</a:t>
            </a:fld>
            <a:endParaRPr lang="en-US"/>
          </a:p>
        </p:txBody>
      </p:sp>
    </p:spTree>
    <p:extLst>
      <p:ext uri="{BB962C8B-B14F-4D97-AF65-F5344CB8AC3E}">
        <p14:creationId xmlns:p14="http://schemas.microsoft.com/office/powerpoint/2010/main" val="23572457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image" Target="../media/image4.wmf"/><Relationship Id="rId7" Type="http://schemas.openxmlformats.org/officeDocument/2006/relationships/image" Target="../media/image6.wmf"/><Relationship Id="rId2" Type="http://schemas.openxmlformats.org/officeDocument/2006/relationships/oleObject" Target="../embeddings/oleObject4.bin"/><Relationship Id="rId1" Type="http://schemas.openxmlformats.org/officeDocument/2006/relationships/slideLayout" Target="../slideLayouts/slideLayout1.xml"/><Relationship Id="rId6" Type="http://schemas.openxmlformats.org/officeDocument/2006/relationships/oleObject" Target="../embeddings/oleObject6.bin"/><Relationship Id="rId11" Type="http://schemas.openxmlformats.org/officeDocument/2006/relationships/image" Target="../media/image8.wmf"/><Relationship Id="rId5" Type="http://schemas.openxmlformats.org/officeDocument/2006/relationships/image" Target="../media/image5.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7.wmf"/></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oleObject" Target="../embeddings/oleObject9.bin"/><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oleObject" Target="../embeddings/oleObject10.bin"/><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98336" y="132421"/>
            <a:ext cx="6201419" cy="612169"/>
          </a:xfrm>
        </p:spPr>
        <p:txBody>
          <a:bodyPr>
            <a:noAutofit/>
          </a:bodyPr>
          <a:lstStyle/>
          <a:p>
            <a:r>
              <a:rPr lang="en-US" sz="3600" b="1" u="sng">
                <a:latin typeface="+mn-lt"/>
              </a:rPr>
              <a:t>Itinerant Exchange Interaction</a:t>
            </a:r>
          </a:p>
        </p:txBody>
      </p:sp>
      <p:graphicFrame>
        <p:nvGraphicFramePr>
          <p:cNvPr id="8" name="Object 7">
            <a:extLst>
              <a:ext uri="{FF2B5EF4-FFF2-40B4-BE49-F238E27FC236}">
                <a16:creationId xmlns:a16="http://schemas.microsoft.com/office/drawing/2014/main" id="{3626F3F0-77C3-4BF3-87C1-541CDDC2AC91}"/>
              </a:ext>
            </a:extLst>
          </p:cNvPr>
          <p:cNvGraphicFramePr>
            <a:graphicFrameLocks noChangeAspect="1"/>
          </p:cNvGraphicFramePr>
          <p:nvPr>
            <p:extLst>
              <p:ext uri="{D42A27DB-BD31-4B8C-83A1-F6EECF244321}">
                <p14:modId xmlns:p14="http://schemas.microsoft.com/office/powerpoint/2010/main" val="1891808678"/>
              </p:ext>
            </p:extLst>
          </p:nvPr>
        </p:nvGraphicFramePr>
        <p:xfrm>
          <a:off x="6968067" y="3044945"/>
          <a:ext cx="3571875" cy="527050"/>
        </p:xfrm>
        <a:graphic>
          <a:graphicData uri="http://schemas.openxmlformats.org/presentationml/2006/ole">
            <mc:AlternateContent xmlns:mc="http://schemas.openxmlformats.org/markup-compatibility/2006">
              <mc:Choice xmlns:v="urn:schemas-microsoft-com:vml" Requires="v">
                <p:oleObj name="Equation" r:id="rId3" imgW="2857320" imgH="419040" progId="Equation.DSMT4">
                  <p:embed/>
                </p:oleObj>
              </mc:Choice>
              <mc:Fallback>
                <p:oleObj name="Equation" r:id="rId3" imgW="2857320" imgH="419040" progId="Equation.DSMT4">
                  <p:embed/>
                  <p:pic>
                    <p:nvPicPr>
                      <p:cNvPr id="8" name="Object 7">
                        <a:extLst>
                          <a:ext uri="{FF2B5EF4-FFF2-40B4-BE49-F238E27FC236}">
                            <a16:creationId xmlns:a16="http://schemas.microsoft.com/office/drawing/2014/main" id="{3626F3F0-77C3-4BF3-87C1-541CDDC2AC91}"/>
                          </a:ext>
                        </a:extLst>
                      </p:cNvPr>
                      <p:cNvPicPr>
                        <a:picLocks noChangeAspect="1" noChangeArrowheads="1"/>
                      </p:cNvPicPr>
                      <p:nvPr/>
                    </p:nvPicPr>
                    <p:blipFill>
                      <a:blip r:embed="rId4"/>
                      <a:srcRect/>
                      <a:stretch>
                        <a:fillRect/>
                      </a:stretch>
                    </p:blipFill>
                    <p:spPr bwMode="auto">
                      <a:xfrm>
                        <a:off x="6968067" y="3044945"/>
                        <a:ext cx="3571875" cy="527050"/>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CE69FF3B-880C-4389-8D43-307C4E406B55}"/>
              </a:ext>
            </a:extLst>
          </p:cNvPr>
          <p:cNvSpPr txBox="1"/>
          <p:nvPr/>
        </p:nvSpPr>
        <p:spPr>
          <a:xfrm>
            <a:off x="290003" y="904972"/>
            <a:ext cx="11418087" cy="738664"/>
          </a:xfrm>
          <a:prstGeom prst="rect">
            <a:avLst/>
          </a:prstGeom>
          <a:noFill/>
        </p:spPr>
        <p:txBody>
          <a:bodyPr wrap="square" rtlCol="0">
            <a:spAutoFit/>
          </a:bodyPr>
          <a:lstStyle/>
          <a:p>
            <a:r>
              <a:rPr lang="en-US" sz="1400"/>
              <a:t>Now going to consider the exchange interaction between conduction electrons and impurity valence electrons.  By extending our Fock space to include not just conduction band lattice sites, but also an impurity site, and writing out the e-e interaction between electrons in the conduction band and impurity site, we will get following terms.  </a:t>
            </a:r>
            <a:endParaRPr lang="en-US"/>
          </a:p>
        </p:txBody>
      </p:sp>
      <p:sp>
        <p:nvSpPr>
          <p:cNvPr id="17" name="TextBox 16">
            <a:extLst>
              <a:ext uri="{FF2B5EF4-FFF2-40B4-BE49-F238E27FC236}">
                <a16:creationId xmlns:a16="http://schemas.microsoft.com/office/drawing/2014/main" id="{5A3BDB77-E770-4552-94DC-3DBC56799056}"/>
              </a:ext>
            </a:extLst>
          </p:cNvPr>
          <p:cNvSpPr txBox="1"/>
          <p:nvPr/>
        </p:nvSpPr>
        <p:spPr>
          <a:xfrm>
            <a:off x="7222076" y="1680569"/>
            <a:ext cx="4603731" cy="954107"/>
          </a:xfrm>
          <a:prstGeom prst="rect">
            <a:avLst/>
          </a:prstGeom>
          <a:noFill/>
        </p:spPr>
        <p:txBody>
          <a:bodyPr wrap="square" rtlCol="0">
            <a:spAutoFit/>
          </a:bodyPr>
          <a:lstStyle/>
          <a:p>
            <a:r>
              <a:rPr lang="en-US" sz="1400"/>
              <a:t>Note the c</a:t>
            </a:r>
            <a:r>
              <a:rPr lang="en-US" sz="1400" baseline="30000"/>
              <a:t>†</a:t>
            </a:r>
            <a:r>
              <a:rPr lang="en-US" sz="1400"/>
              <a:t>σc term is just the 2</a:t>
            </a:r>
            <a:r>
              <a:rPr lang="en-US" sz="1400" baseline="30000"/>
              <a:t>nd</a:t>
            </a:r>
            <a:r>
              <a:rPr lang="en-US" sz="1400"/>
              <a:t> quantized spin operator for the conduction electron, where c</a:t>
            </a:r>
            <a:r>
              <a:rPr lang="en-US" sz="1400" baseline="30000"/>
              <a:t>†</a:t>
            </a:r>
            <a:r>
              <a:rPr lang="en-US" sz="1400"/>
              <a:t>, c are position space (site space) creation/annihilation operators.   And so this looks just like the exchange interaction really. </a:t>
            </a:r>
          </a:p>
        </p:txBody>
      </p:sp>
      <p:sp>
        <p:nvSpPr>
          <p:cNvPr id="7" name="TextBox 6">
            <a:extLst>
              <a:ext uri="{FF2B5EF4-FFF2-40B4-BE49-F238E27FC236}">
                <a16:creationId xmlns:a16="http://schemas.microsoft.com/office/drawing/2014/main" id="{1B948CDC-A06F-422A-BA88-08BA6D8E67A5}"/>
              </a:ext>
            </a:extLst>
          </p:cNvPr>
          <p:cNvSpPr txBox="1"/>
          <p:nvPr/>
        </p:nvSpPr>
        <p:spPr>
          <a:xfrm>
            <a:off x="290003" y="4060054"/>
            <a:ext cx="11418088" cy="954107"/>
          </a:xfrm>
          <a:prstGeom prst="rect">
            <a:avLst/>
          </a:prstGeom>
          <a:noFill/>
        </p:spPr>
        <p:txBody>
          <a:bodyPr wrap="square" rtlCol="0">
            <a:spAutoFit/>
          </a:bodyPr>
          <a:lstStyle/>
          <a:p>
            <a:r>
              <a:rPr lang="en-US" sz="1400"/>
              <a:t>Kondo model doesn’t allow for possible vacancy of the site.  But Anderson does, and is more realistic.  Note the M-term is the impurity potential and mediates a process whereby a conduction electron hops onto the site and impurity electron hops into the continuum, and vice versa. I guess whether conductions electrons would prefer to drop out of the conduction band and form a spin singlet on the impurity site depends on where the impurity energy level ε</a:t>
            </a:r>
            <a:r>
              <a:rPr lang="en-US" sz="1400" baseline="-25000"/>
              <a:t>L</a:t>
            </a:r>
            <a:r>
              <a:rPr lang="en-US" sz="1400"/>
              <a:t> is compared to the conduction band, and also on the onsite repulsion U. </a:t>
            </a:r>
            <a:endParaRPr lang="en-US"/>
          </a:p>
        </p:txBody>
      </p:sp>
      <p:graphicFrame>
        <p:nvGraphicFramePr>
          <p:cNvPr id="10" name="Object 9">
            <a:extLst>
              <a:ext uri="{FF2B5EF4-FFF2-40B4-BE49-F238E27FC236}">
                <a16:creationId xmlns:a16="http://schemas.microsoft.com/office/drawing/2014/main" id="{9785D6FC-110E-4C38-8B41-629D346E2250}"/>
              </a:ext>
            </a:extLst>
          </p:cNvPr>
          <p:cNvGraphicFramePr>
            <a:graphicFrameLocks noChangeAspect="1"/>
          </p:cNvGraphicFramePr>
          <p:nvPr>
            <p:extLst>
              <p:ext uri="{D42A27DB-BD31-4B8C-83A1-F6EECF244321}">
                <p14:modId xmlns:p14="http://schemas.microsoft.com/office/powerpoint/2010/main" val="1562412591"/>
              </p:ext>
            </p:extLst>
          </p:nvPr>
        </p:nvGraphicFramePr>
        <p:xfrm>
          <a:off x="384704" y="5305542"/>
          <a:ext cx="5268913" cy="425450"/>
        </p:xfrm>
        <a:graphic>
          <a:graphicData uri="http://schemas.openxmlformats.org/presentationml/2006/ole">
            <mc:AlternateContent xmlns:mc="http://schemas.openxmlformats.org/markup-compatibility/2006">
              <mc:Choice xmlns:v="urn:schemas-microsoft-com:vml" Requires="v">
                <p:oleObj name="Equation" r:id="rId5" imgW="4267080" imgH="342720" progId="Equation.DSMT4">
                  <p:embed/>
                </p:oleObj>
              </mc:Choice>
              <mc:Fallback>
                <p:oleObj name="Equation" r:id="rId5" imgW="4267080" imgH="342720" progId="Equation.DSMT4">
                  <p:embed/>
                  <p:pic>
                    <p:nvPicPr>
                      <p:cNvPr id="0" name="Object 8"/>
                      <p:cNvPicPr>
                        <a:picLocks noChangeAspect="1" noChangeArrowheads="1"/>
                      </p:cNvPicPr>
                      <p:nvPr/>
                    </p:nvPicPr>
                    <p:blipFill>
                      <a:blip r:embed="rId6"/>
                      <a:srcRect/>
                      <a:stretch>
                        <a:fillRect/>
                      </a:stretch>
                    </p:blipFill>
                    <p:spPr bwMode="auto">
                      <a:xfrm>
                        <a:off x="384704" y="5305542"/>
                        <a:ext cx="5268913" cy="425450"/>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2020C9DE-3D4E-491A-813B-B234B647D121}"/>
              </a:ext>
            </a:extLst>
          </p:cNvPr>
          <p:cNvGraphicFramePr>
            <a:graphicFrameLocks noChangeAspect="1"/>
          </p:cNvGraphicFramePr>
          <p:nvPr>
            <p:extLst>
              <p:ext uri="{D42A27DB-BD31-4B8C-83A1-F6EECF244321}">
                <p14:modId xmlns:p14="http://schemas.microsoft.com/office/powerpoint/2010/main" val="1138875502"/>
              </p:ext>
            </p:extLst>
          </p:nvPr>
        </p:nvGraphicFramePr>
        <p:xfrm>
          <a:off x="384704" y="1686179"/>
          <a:ext cx="6583363" cy="1015487"/>
        </p:xfrm>
        <a:graphic>
          <a:graphicData uri="http://schemas.openxmlformats.org/presentationml/2006/ole">
            <mc:AlternateContent xmlns:mc="http://schemas.openxmlformats.org/markup-compatibility/2006">
              <mc:Choice xmlns:v="urn:schemas-microsoft-com:vml" Requires="v">
                <p:oleObj name="Equation" r:id="rId7" imgW="5041800" imgH="787320" progId="Equation.DSMT4">
                  <p:embed/>
                </p:oleObj>
              </mc:Choice>
              <mc:Fallback>
                <p:oleObj name="Equation" r:id="rId7" imgW="5041800" imgH="787320" progId="Equation.DSMT4">
                  <p:embed/>
                  <p:pic>
                    <p:nvPicPr>
                      <p:cNvPr id="0" name="Object 28"/>
                      <p:cNvPicPr>
                        <a:picLocks noChangeAspect="1" noChangeArrowheads="1"/>
                      </p:cNvPicPr>
                      <p:nvPr/>
                    </p:nvPicPr>
                    <p:blipFill>
                      <a:blip r:embed="rId8"/>
                      <a:srcRect/>
                      <a:stretch>
                        <a:fillRect/>
                      </a:stretch>
                    </p:blipFill>
                    <p:spPr bwMode="auto">
                      <a:xfrm>
                        <a:off x="384704" y="1686179"/>
                        <a:ext cx="6583363" cy="1015487"/>
                      </a:xfrm>
                      <a:prstGeom prst="rect">
                        <a:avLst/>
                      </a:prstGeom>
                      <a:solidFill>
                        <a:srgbClr val="CCFFCC"/>
                      </a:solidFill>
                    </p:spPr>
                  </p:pic>
                </p:oleObj>
              </mc:Fallback>
            </mc:AlternateContent>
          </a:graphicData>
        </a:graphic>
      </p:graphicFrame>
      <p:sp>
        <p:nvSpPr>
          <p:cNvPr id="9" name="Rectangle 8">
            <a:extLst>
              <a:ext uri="{FF2B5EF4-FFF2-40B4-BE49-F238E27FC236}">
                <a16:creationId xmlns:a16="http://schemas.microsoft.com/office/drawing/2014/main" id="{ACEDAA50-4400-4801-B3F7-05C6828F0371}"/>
              </a:ext>
            </a:extLst>
          </p:cNvPr>
          <p:cNvSpPr/>
          <p:nvPr/>
        </p:nvSpPr>
        <p:spPr>
          <a:xfrm>
            <a:off x="290003" y="2970660"/>
            <a:ext cx="6096000" cy="738664"/>
          </a:xfrm>
          <a:prstGeom prst="rect">
            <a:avLst/>
          </a:prstGeom>
        </p:spPr>
        <p:txBody>
          <a:bodyPr>
            <a:spAutoFit/>
          </a:bodyPr>
          <a:lstStyle/>
          <a:p>
            <a:r>
              <a:rPr lang="en-US" sz="1400"/>
              <a:t>One simplification, is to ignore the impurity site d.o.f., and suppose that we just have a magnetic moment interacting with the conduction electrons.  This gives us the Kondo Model.</a:t>
            </a:r>
          </a:p>
        </p:txBody>
      </p:sp>
    </p:spTree>
    <p:extLst>
      <p:ext uri="{BB962C8B-B14F-4D97-AF65-F5344CB8AC3E}">
        <p14:creationId xmlns:p14="http://schemas.microsoft.com/office/powerpoint/2010/main" val="140202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736463" y="222159"/>
            <a:ext cx="6164736" cy="612169"/>
          </a:xfrm>
        </p:spPr>
        <p:txBody>
          <a:bodyPr>
            <a:noAutofit/>
          </a:bodyPr>
          <a:lstStyle/>
          <a:p>
            <a:r>
              <a:rPr lang="en-US" sz="3600" b="1" u="sng">
                <a:latin typeface="+mn-lt"/>
              </a:rPr>
              <a:t>Itinerant Exchange Excitations</a:t>
            </a:r>
          </a:p>
        </p:txBody>
      </p:sp>
      <p:graphicFrame>
        <p:nvGraphicFramePr>
          <p:cNvPr id="8" name="Object 7">
            <a:extLst>
              <a:ext uri="{FF2B5EF4-FFF2-40B4-BE49-F238E27FC236}">
                <a16:creationId xmlns:a16="http://schemas.microsoft.com/office/drawing/2014/main" id="{3626F3F0-77C3-4BF3-87C1-541CDDC2AC91}"/>
              </a:ext>
            </a:extLst>
          </p:cNvPr>
          <p:cNvGraphicFramePr>
            <a:graphicFrameLocks noChangeAspect="1"/>
          </p:cNvGraphicFramePr>
          <p:nvPr>
            <p:extLst>
              <p:ext uri="{D42A27DB-BD31-4B8C-83A1-F6EECF244321}">
                <p14:modId xmlns:p14="http://schemas.microsoft.com/office/powerpoint/2010/main" val="377513706"/>
              </p:ext>
            </p:extLst>
          </p:nvPr>
        </p:nvGraphicFramePr>
        <p:xfrm>
          <a:off x="382052" y="1476373"/>
          <a:ext cx="8350251" cy="446087"/>
        </p:xfrm>
        <a:graphic>
          <a:graphicData uri="http://schemas.openxmlformats.org/presentationml/2006/ole">
            <mc:AlternateContent xmlns:mc="http://schemas.openxmlformats.org/markup-compatibility/2006">
              <mc:Choice xmlns:v="urn:schemas-microsoft-com:vml" Requires="v">
                <p:oleObj name="Equation" r:id="rId2" imgW="6680160" imgH="355320" progId="Equation.DSMT4">
                  <p:embed/>
                </p:oleObj>
              </mc:Choice>
              <mc:Fallback>
                <p:oleObj name="Equation" r:id="rId2" imgW="6680160" imgH="355320" progId="Equation.DSMT4">
                  <p:embed/>
                  <p:pic>
                    <p:nvPicPr>
                      <p:cNvPr id="8" name="Object 7">
                        <a:extLst>
                          <a:ext uri="{FF2B5EF4-FFF2-40B4-BE49-F238E27FC236}">
                            <a16:creationId xmlns:a16="http://schemas.microsoft.com/office/drawing/2014/main" id="{3626F3F0-77C3-4BF3-87C1-541CDDC2AC91}"/>
                          </a:ext>
                        </a:extLst>
                      </p:cNvPr>
                      <p:cNvPicPr>
                        <a:picLocks noChangeAspect="1" noChangeArrowheads="1"/>
                      </p:cNvPicPr>
                      <p:nvPr/>
                    </p:nvPicPr>
                    <p:blipFill>
                      <a:blip r:embed="rId3"/>
                      <a:srcRect/>
                      <a:stretch>
                        <a:fillRect/>
                      </a:stretch>
                    </p:blipFill>
                    <p:spPr bwMode="auto">
                      <a:xfrm>
                        <a:off x="382052" y="1476373"/>
                        <a:ext cx="8350251" cy="446087"/>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5A3BDB77-E770-4552-94DC-3DBC56799056}"/>
              </a:ext>
            </a:extLst>
          </p:cNvPr>
          <p:cNvSpPr txBox="1"/>
          <p:nvPr/>
        </p:nvSpPr>
        <p:spPr>
          <a:xfrm>
            <a:off x="256388" y="2054601"/>
            <a:ext cx="10861907" cy="954107"/>
          </a:xfrm>
          <a:prstGeom prst="rect">
            <a:avLst/>
          </a:prstGeom>
          <a:noFill/>
        </p:spPr>
        <p:txBody>
          <a:bodyPr wrap="square" rtlCol="0">
            <a:spAutoFit/>
          </a:bodyPr>
          <a:lstStyle/>
          <a:p>
            <a:r>
              <a:rPr lang="en-US" sz="1400"/>
              <a:t>It seems that the conduction electrons have their usual k-states, but renormalized with a larger T-dependent mass (which increases with T) thanks to the magnetic interaction.  It might be that as T increases, the magnetization of the impurity sites increases, which increases the strength of the interaction with the conduction electrons.  We can explore the high T (high T because we make assumption that spins are equally likely to point anywhere) self-energy by explicitly calculating G out to, say, 3</a:t>
            </a:r>
            <a:r>
              <a:rPr lang="en-US" sz="1400" baseline="30000"/>
              <a:t>rd</a:t>
            </a:r>
            <a:r>
              <a:rPr lang="en-US" sz="1400"/>
              <a:t> order.  We find, for the imaginary part, </a:t>
            </a:r>
          </a:p>
        </p:txBody>
      </p:sp>
      <p:graphicFrame>
        <p:nvGraphicFramePr>
          <p:cNvPr id="6" name="Object 5">
            <a:extLst>
              <a:ext uri="{FF2B5EF4-FFF2-40B4-BE49-F238E27FC236}">
                <a16:creationId xmlns:a16="http://schemas.microsoft.com/office/drawing/2014/main" id="{9FCAEF98-328A-46DE-9CD4-BF85FBA4FD5F}"/>
              </a:ext>
            </a:extLst>
          </p:cNvPr>
          <p:cNvGraphicFramePr>
            <a:graphicFrameLocks noChangeAspect="1"/>
          </p:cNvGraphicFramePr>
          <p:nvPr>
            <p:extLst>
              <p:ext uri="{D42A27DB-BD31-4B8C-83A1-F6EECF244321}">
                <p14:modId xmlns:p14="http://schemas.microsoft.com/office/powerpoint/2010/main" val="997467975"/>
              </p:ext>
            </p:extLst>
          </p:nvPr>
        </p:nvGraphicFramePr>
        <p:xfrm>
          <a:off x="322783" y="4574944"/>
          <a:ext cx="2900362" cy="522288"/>
        </p:xfrm>
        <a:graphic>
          <a:graphicData uri="http://schemas.openxmlformats.org/presentationml/2006/ole">
            <mc:AlternateContent xmlns:mc="http://schemas.openxmlformats.org/markup-compatibility/2006">
              <mc:Choice xmlns:v="urn:schemas-microsoft-com:vml" Requires="v">
                <p:oleObj name="Equation" r:id="rId4" imgW="2463480" imgH="444240" progId="Equation.DSMT4">
                  <p:embed/>
                </p:oleObj>
              </mc:Choice>
              <mc:Fallback>
                <p:oleObj name="Equation" r:id="rId4" imgW="2463480" imgH="444240" progId="Equation.DSMT4">
                  <p:embed/>
                  <p:pic>
                    <p:nvPicPr>
                      <p:cNvPr id="0" name="Object 10"/>
                      <p:cNvPicPr>
                        <a:picLocks noChangeAspect="1" noChangeArrowheads="1"/>
                      </p:cNvPicPr>
                      <p:nvPr/>
                    </p:nvPicPr>
                    <p:blipFill>
                      <a:blip r:embed="rId5"/>
                      <a:srcRect/>
                      <a:stretch>
                        <a:fillRect/>
                      </a:stretch>
                    </p:blipFill>
                    <p:spPr bwMode="auto">
                      <a:xfrm>
                        <a:off x="322783" y="4574944"/>
                        <a:ext cx="2900362" cy="522288"/>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67140AEA-F534-4AFD-A6A3-5FBD95F5FBCD}"/>
              </a:ext>
            </a:extLst>
          </p:cNvPr>
          <p:cNvSpPr txBox="1"/>
          <p:nvPr/>
        </p:nvSpPr>
        <p:spPr>
          <a:xfrm>
            <a:off x="4948495" y="3160808"/>
            <a:ext cx="6718572" cy="523220"/>
          </a:xfrm>
          <a:prstGeom prst="rect">
            <a:avLst/>
          </a:prstGeom>
          <a:noFill/>
        </p:spPr>
        <p:txBody>
          <a:bodyPr wrap="square" rtlCol="0">
            <a:spAutoFit/>
          </a:bodyPr>
          <a:lstStyle/>
          <a:p>
            <a:r>
              <a:rPr lang="en-US" sz="1400"/>
              <a:t>and see the scattering rate increases fast with lowering T, indicating that the free particle approximation is untenable in this region.   </a:t>
            </a:r>
            <a:endParaRPr lang="en-US"/>
          </a:p>
        </p:txBody>
      </p:sp>
      <p:sp>
        <p:nvSpPr>
          <p:cNvPr id="11" name="Rectangle 10">
            <a:extLst>
              <a:ext uri="{FF2B5EF4-FFF2-40B4-BE49-F238E27FC236}">
                <a16:creationId xmlns:a16="http://schemas.microsoft.com/office/drawing/2014/main" id="{554AC0D7-66A1-4039-96E2-C6D0992C9CB8}"/>
              </a:ext>
            </a:extLst>
          </p:cNvPr>
          <p:cNvSpPr/>
          <p:nvPr/>
        </p:nvSpPr>
        <p:spPr>
          <a:xfrm>
            <a:off x="256387" y="3789496"/>
            <a:ext cx="10987345" cy="738664"/>
          </a:xfrm>
          <a:prstGeom prst="rect">
            <a:avLst/>
          </a:prstGeom>
        </p:spPr>
        <p:txBody>
          <a:bodyPr wrap="square">
            <a:spAutoFit/>
          </a:bodyPr>
          <a:lstStyle/>
          <a:p>
            <a:r>
              <a:rPr lang="en-US" sz="1400"/>
              <a:t>Evidently the impurity spins lock a conduction spin into a spin singlet (J &lt; 0) at low T, forming a bound state.  We can use the variational theorem to examine the binding energy and critical temperature, at which this occurs.  First we construct a hypothesized GS wavefunction for case of impurity electron being added to the Fermi sea – we presuppose it will form a singlet with conduction electron.  Such a possibility is decribed as:</a:t>
            </a:r>
          </a:p>
        </p:txBody>
      </p:sp>
      <p:graphicFrame>
        <p:nvGraphicFramePr>
          <p:cNvPr id="4" name="Object 3">
            <a:extLst>
              <a:ext uri="{FF2B5EF4-FFF2-40B4-BE49-F238E27FC236}">
                <a16:creationId xmlns:a16="http://schemas.microsoft.com/office/drawing/2014/main" id="{E023378E-CF5B-4109-BC63-E01FD13BFD4E}"/>
              </a:ext>
            </a:extLst>
          </p:cNvPr>
          <p:cNvGraphicFramePr>
            <a:graphicFrameLocks noChangeAspect="1"/>
          </p:cNvGraphicFramePr>
          <p:nvPr>
            <p:extLst>
              <p:ext uri="{D42A27DB-BD31-4B8C-83A1-F6EECF244321}">
                <p14:modId xmlns:p14="http://schemas.microsoft.com/office/powerpoint/2010/main" val="3812367423"/>
              </p:ext>
            </p:extLst>
          </p:nvPr>
        </p:nvGraphicFramePr>
        <p:xfrm>
          <a:off x="322783" y="3172443"/>
          <a:ext cx="4365226" cy="570269"/>
        </p:xfrm>
        <a:graphic>
          <a:graphicData uri="http://schemas.openxmlformats.org/presentationml/2006/ole">
            <mc:AlternateContent xmlns:mc="http://schemas.openxmlformats.org/markup-compatibility/2006">
              <mc:Choice xmlns:v="urn:schemas-microsoft-com:vml" Requires="v">
                <p:oleObj name="Equation" r:id="rId6" imgW="3873240" imgH="507960" progId="Equation.DSMT4">
                  <p:embed/>
                </p:oleObj>
              </mc:Choice>
              <mc:Fallback>
                <p:oleObj name="Equation" r:id="rId6" imgW="3873240" imgH="507960" progId="Equation.DSMT4">
                  <p:embed/>
                  <p:pic>
                    <p:nvPicPr>
                      <p:cNvPr id="0" name="Object 48"/>
                      <p:cNvPicPr>
                        <a:picLocks noChangeAspect="1" noChangeArrowheads="1"/>
                      </p:cNvPicPr>
                      <p:nvPr/>
                    </p:nvPicPr>
                    <p:blipFill>
                      <a:blip r:embed="rId7"/>
                      <a:srcRect/>
                      <a:stretch>
                        <a:fillRect/>
                      </a:stretch>
                    </p:blipFill>
                    <p:spPr bwMode="auto">
                      <a:xfrm>
                        <a:off x="322783" y="3172443"/>
                        <a:ext cx="4365226" cy="570269"/>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54EF7D9A-479F-4F50-B11F-F54F57965C58}"/>
              </a:ext>
            </a:extLst>
          </p:cNvPr>
          <p:cNvSpPr txBox="1"/>
          <p:nvPr/>
        </p:nvSpPr>
        <p:spPr>
          <a:xfrm>
            <a:off x="322783" y="1034320"/>
            <a:ext cx="2531270" cy="307777"/>
          </a:xfrm>
          <a:prstGeom prst="rect">
            <a:avLst/>
          </a:prstGeom>
          <a:noFill/>
        </p:spPr>
        <p:txBody>
          <a:bodyPr wrap="none" rtlCol="0">
            <a:spAutoFit/>
          </a:bodyPr>
          <a:lstStyle/>
          <a:p>
            <a:r>
              <a:rPr lang="en-US" sz="1400"/>
              <a:t>Going back to the Kondo model:</a:t>
            </a:r>
            <a:endParaRPr lang="en-US"/>
          </a:p>
        </p:txBody>
      </p:sp>
      <p:sp>
        <p:nvSpPr>
          <p:cNvPr id="16" name="Rectangle 15">
            <a:extLst>
              <a:ext uri="{FF2B5EF4-FFF2-40B4-BE49-F238E27FC236}">
                <a16:creationId xmlns:a16="http://schemas.microsoft.com/office/drawing/2014/main" id="{DEB8423F-1C4B-4D98-90C4-EE73A97CF3A5}"/>
              </a:ext>
            </a:extLst>
          </p:cNvPr>
          <p:cNvSpPr/>
          <p:nvPr/>
        </p:nvSpPr>
        <p:spPr>
          <a:xfrm>
            <a:off x="257173" y="5201779"/>
            <a:ext cx="10987345" cy="307777"/>
          </a:xfrm>
          <a:prstGeom prst="rect">
            <a:avLst/>
          </a:prstGeom>
        </p:spPr>
        <p:txBody>
          <a:bodyPr wrap="square">
            <a:spAutoFit/>
          </a:bodyPr>
          <a:lstStyle/>
          <a:p>
            <a:r>
              <a:rPr lang="en-US" sz="1400"/>
              <a:t>Then plug it into H</a:t>
            </a:r>
            <a:r>
              <a:rPr lang="en-US" sz="1400" baseline="-25000"/>
              <a:t>k</a:t>
            </a:r>
            <a:r>
              <a:rPr lang="en-US" sz="1400"/>
              <a:t> and find the expectation subject to normalization, and minimize it.  We find:</a:t>
            </a:r>
          </a:p>
        </p:txBody>
      </p:sp>
      <p:graphicFrame>
        <p:nvGraphicFramePr>
          <p:cNvPr id="12" name="Object 11">
            <a:extLst>
              <a:ext uri="{FF2B5EF4-FFF2-40B4-BE49-F238E27FC236}">
                <a16:creationId xmlns:a16="http://schemas.microsoft.com/office/drawing/2014/main" id="{9BA19A11-F9A5-4C44-92F2-64B3E5E8BA32}"/>
              </a:ext>
            </a:extLst>
          </p:cNvPr>
          <p:cNvGraphicFramePr>
            <a:graphicFrameLocks noChangeAspect="1"/>
          </p:cNvGraphicFramePr>
          <p:nvPr>
            <p:extLst>
              <p:ext uri="{D42A27DB-BD31-4B8C-83A1-F6EECF244321}">
                <p14:modId xmlns:p14="http://schemas.microsoft.com/office/powerpoint/2010/main" val="3302953658"/>
              </p:ext>
            </p:extLst>
          </p:nvPr>
        </p:nvGraphicFramePr>
        <p:xfrm>
          <a:off x="382051" y="5614103"/>
          <a:ext cx="2217215" cy="669270"/>
        </p:xfrm>
        <a:graphic>
          <a:graphicData uri="http://schemas.openxmlformats.org/presentationml/2006/ole">
            <mc:AlternateContent xmlns:mc="http://schemas.openxmlformats.org/markup-compatibility/2006">
              <mc:Choice xmlns:v="urn:schemas-microsoft-com:vml" Requires="v">
                <p:oleObj name="Equation" r:id="rId8" imgW="1714500" imgH="520700" progId="Equation.DSMT4">
                  <p:embed/>
                </p:oleObj>
              </mc:Choice>
              <mc:Fallback>
                <p:oleObj name="Equation" r:id="rId8" imgW="1714500" imgH="520700" progId="Equation.DSMT4">
                  <p:embed/>
                  <p:pic>
                    <p:nvPicPr>
                      <p:cNvPr id="0" name="Object 5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2051" y="5614103"/>
                        <a:ext cx="2217215" cy="669270"/>
                      </a:xfrm>
                      <a:prstGeom prst="rect">
                        <a:avLst/>
                      </a:prstGeom>
                      <a:noFill/>
                    </p:spPr>
                  </p:pic>
                </p:oleObj>
              </mc:Fallback>
            </mc:AlternateContent>
          </a:graphicData>
        </a:graphic>
      </p:graphicFrame>
      <p:sp>
        <p:nvSpPr>
          <p:cNvPr id="19" name="Rectangle 18">
            <a:extLst>
              <a:ext uri="{FF2B5EF4-FFF2-40B4-BE49-F238E27FC236}">
                <a16:creationId xmlns:a16="http://schemas.microsoft.com/office/drawing/2014/main" id="{7034B5B0-E549-46A6-87D9-AC784B026EB2}"/>
              </a:ext>
            </a:extLst>
          </p:cNvPr>
          <p:cNvSpPr/>
          <p:nvPr/>
        </p:nvSpPr>
        <p:spPr>
          <a:xfrm>
            <a:off x="322783" y="6296706"/>
            <a:ext cx="11344284" cy="523220"/>
          </a:xfrm>
          <a:prstGeom prst="rect">
            <a:avLst/>
          </a:prstGeom>
        </p:spPr>
        <p:txBody>
          <a:bodyPr wrap="square">
            <a:spAutoFit/>
          </a:bodyPr>
          <a:lstStyle/>
          <a:p>
            <a:r>
              <a:rPr lang="en-US" sz="1400"/>
              <a:t>We see that for any J &lt; 0, forming a singlet is energetically favorable, and approximate binding energy is as above.  So for T</a:t>
            </a:r>
            <a:r>
              <a:rPr lang="en-US" sz="1400" baseline="-25000"/>
              <a:t>C</a:t>
            </a:r>
            <a:r>
              <a:rPr lang="en-US" sz="1400"/>
              <a:t> &lt; binding energy we get all conduction electrons able to form singlet doing so.  And after about T</a:t>
            </a:r>
            <a:r>
              <a:rPr lang="en-US" sz="1400" baseline="-25000"/>
              <a:t>C</a:t>
            </a:r>
            <a:r>
              <a:rPr lang="en-US" sz="1400"/>
              <a:t>, the conduction electrons get released from bound state into conduction band.  </a:t>
            </a:r>
          </a:p>
        </p:txBody>
      </p:sp>
      <p:graphicFrame>
        <p:nvGraphicFramePr>
          <p:cNvPr id="18" name="Object 17">
            <a:extLst>
              <a:ext uri="{FF2B5EF4-FFF2-40B4-BE49-F238E27FC236}">
                <a16:creationId xmlns:a16="http://schemas.microsoft.com/office/drawing/2014/main" id="{72C49931-A6DD-4663-8146-A0E06E42ED3D}"/>
              </a:ext>
            </a:extLst>
          </p:cNvPr>
          <p:cNvGraphicFramePr>
            <a:graphicFrameLocks noChangeAspect="1"/>
          </p:cNvGraphicFramePr>
          <p:nvPr>
            <p:extLst>
              <p:ext uri="{D42A27DB-BD31-4B8C-83A1-F6EECF244321}">
                <p14:modId xmlns:p14="http://schemas.microsoft.com/office/powerpoint/2010/main" val="58750584"/>
              </p:ext>
            </p:extLst>
          </p:nvPr>
        </p:nvGraphicFramePr>
        <p:xfrm>
          <a:off x="3057922" y="5592141"/>
          <a:ext cx="1499255" cy="513138"/>
        </p:xfrm>
        <a:graphic>
          <a:graphicData uri="http://schemas.openxmlformats.org/presentationml/2006/ole">
            <mc:AlternateContent xmlns:mc="http://schemas.openxmlformats.org/markup-compatibility/2006">
              <mc:Choice xmlns:v="urn:schemas-microsoft-com:vml" Requires="v">
                <p:oleObj name="Equation" r:id="rId10" imgW="1066800" imgH="368300" progId="Equation.DSMT4">
                  <p:embed/>
                </p:oleObj>
              </mc:Choice>
              <mc:Fallback>
                <p:oleObj name="Equation" r:id="rId10" imgW="1066800" imgH="368300" progId="Equation.DSMT4">
                  <p:embed/>
                  <p:pic>
                    <p:nvPicPr>
                      <p:cNvPr id="0" name="Object 6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57922" y="5592141"/>
                        <a:ext cx="1499255" cy="513138"/>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342AADD4-124A-40CC-BDB9-43549492B65F}"/>
              </a:ext>
            </a:extLst>
          </p:cNvPr>
          <p:cNvSpPr/>
          <p:nvPr/>
        </p:nvSpPr>
        <p:spPr>
          <a:xfrm>
            <a:off x="4817004" y="5749617"/>
            <a:ext cx="6096000" cy="307777"/>
          </a:xfrm>
          <a:prstGeom prst="rect">
            <a:avLst/>
          </a:prstGeom>
        </p:spPr>
        <p:txBody>
          <a:bodyPr>
            <a:spAutoFit/>
          </a:bodyPr>
          <a:lstStyle/>
          <a:p>
            <a:r>
              <a:rPr lang="en-US" sz="1400"/>
              <a:t>where E</a:t>
            </a:r>
            <a:r>
              <a:rPr lang="en-US" sz="1400" baseline="-25000"/>
              <a:t>GS</a:t>
            </a:r>
            <a:r>
              <a:rPr lang="en-US" sz="1400"/>
              <a:t> = (3N</a:t>
            </a:r>
            <a:r>
              <a:rPr lang="en-US" sz="1400" baseline="-25000"/>
              <a:t>e</a:t>
            </a:r>
            <a:r>
              <a:rPr lang="en-US" sz="1400"/>
              <a:t>/5)E</a:t>
            </a:r>
            <a:r>
              <a:rPr lang="en-US" sz="1400" baseline="-25000"/>
              <a:t>F </a:t>
            </a:r>
            <a:r>
              <a:rPr lang="en-US" sz="1400"/>
              <a:t> is the energy of a degerate ball of N</a:t>
            </a:r>
            <a:r>
              <a:rPr lang="en-US" sz="1400" baseline="-25000"/>
              <a:t>e</a:t>
            </a:r>
            <a:r>
              <a:rPr lang="en-US" sz="1400"/>
              <a:t> conduction electrons. </a:t>
            </a:r>
          </a:p>
        </p:txBody>
      </p:sp>
    </p:spTree>
    <p:extLst>
      <p:ext uri="{BB962C8B-B14F-4D97-AF65-F5344CB8AC3E}">
        <p14:creationId xmlns:p14="http://schemas.microsoft.com/office/powerpoint/2010/main" val="646010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989815" y="119209"/>
            <a:ext cx="10633434" cy="612169"/>
          </a:xfrm>
        </p:spPr>
        <p:txBody>
          <a:bodyPr>
            <a:noAutofit/>
          </a:bodyPr>
          <a:lstStyle/>
          <a:p>
            <a:r>
              <a:rPr lang="en-US" sz="3200" b="1" u="sng">
                <a:latin typeface="+mn-lt"/>
              </a:rPr>
              <a:t>Itinerant Exchange – Thermal Equilibrium Properties</a:t>
            </a:r>
          </a:p>
        </p:txBody>
      </p:sp>
      <p:sp>
        <p:nvSpPr>
          <p:cNvPr id="17" name="TextBox 16">
            <a:extLst>
              <a:ext uri="{FF2B5EF4-FFF2-40B4-BE49-F238E27FC236}">
                <a16:creationId xmlns:a16="http://schemas.microsoft.com/office/drawing/2014/main" id="{5A3BDB77-E770-4552-94DC-3DBC56799056}"/>
              </a:ext>
            </a:extLst>
          </p:cNvPr>
          <p:cNvSpPr txBox="1"/>
          <p:nvPr/>
        </p:nvSpPr>
        <p:spPr>
          <a:xfrm>
            <a:off x="233442" y="1212425"/>
            <a:ext cx="10861907" cy="738664"/>
          </a:xfrm>
          <a:prstGeom prst="rect">
            <a:avLst/>
          </a:prstGeom>
          <a:noFill/>
        </p:spPr>
        <p:txBody>
          <a:bodyPr wrap="square" rtlCol="0">
            <a:spAutoFit/>
          </a:bodyPr>
          <a:lstStyle/>
          <a:p>
            <a:r>
              <a:rPr lang="en-US" sz="1400"/>
              <a:t>So in the simplest scenario, if we just add that bound state energy to the set of energies already present in the conduction band, we can calculate a lot of thermodynamic properties.  One such is the specific heat.  That bound state just shows up as a resonance ‘bump’ on top of the usual electron behavior.  </a:t>
            </a:r>
          </a:p>
        </p:txBody>
      </p:sp>
      <p:sp>
        <p:nvSpPr>
          <p:cNvPr id="22" name="Rectangle 21">
            <a:extLst>
              <a:ext uri="{FF2B5EF4-FFF2-40B4-BE49-F238E27FC236}">
                <a16:creationId xmlns:a16="http://schemas.microsoft.com/office/drawing/2014/main" id="{F96B52E0-B06B-40DA-A060-80377081F661}"/>
              </a:ext>
            </a:extLst>
          </p:cNvPr>
          <p:cNvSpPr/>
          <p:nvPr/>
        </p:nvSpPr>
        <p:spPr>
          <a:xfrm>
            <a:off x="233442" y="4185176"/>
            <a:ext cx="11135285" cy="307777"/>
          </a:xfrm>
          <a:prstGeom prst="rect">
            <a:avLst/>
          </a:prstGeom>
        </p:spPr>
        <p:txBody>
          <a:bodyPr wrap="square">
            <a:spAutoFit/>
          </a:bodyPr>
          <a:lstStyle/>
          <a:p>
            <a:r>
              <a:rPr lang="en-US" sz="1400"/>
              <a:t>But we also have that the low T slope is smaller than normal, indicative ot a super large ‘mass’.  That’s why they’re called ‘heavy fermions’.  </a:t>
            </a:r>
          </a:p>
        </p:txBody>
      </p:sp>
      <p:graphicFrame>
        <p:nvGraphicFramePr>
          <p:cNvPr id="5" name="Object 4">
            <a:extLst>
              <a:ext uri="{FF2B5EF4-FFF2-40B4-BE49-F238E27FC236}">
                <a16:creationId xmlns:a16="http://schemas.microsoft.com/office/drawing/2014/main" id="{C6FCBD89-0D80-489F-9B7A-0CA6A772F41B}"/>
              </a:ext>
            </a:extLst>
          </p:cNvPr>
          <p:cNvGraphicFramePr>
            <a:graphicFrameLocks noChangeAspect="1"/>
          </p:cNvGraphicFramePr>
          <p:nvPr>
            <p:extLst>
              <p:ext uri="{D42A27DB-BD31-4B8C-83A1-F6EECF244321}">
                <p14:modId xmlns:p14="http://schemas.microsoft.com/office/powerpoint/2010/main" val="2911356150"/>
              </p:ext>
            </p:extLst>
          </p:nvPr>
        </p:nvGraphicFramePr>
        <p:xfrm>
          <a:off x="233442" y="2092685"/>
          <a:ext cx="2827338" cy="1820863"/>
        </p:xfrm>
        <a:graphic>
          <a:graphicData uri="http://schemas.openxmlformats.org/presentationml/2006/ole">
            <mc:AlternateContent xmlns:mc="http://schemas.openxmlformats.org/markup-compatibility/2006">
              <mc:Choice xmlns:v="urn:schemas-microsoft-com:vml" Requires="v">
                <p:oleObj name="Bitmap Image" r:id="rId2" imgW="1508891" imgH="1424762" progId="Paint.Picture">
                  <p:embed/>
                </p:oleObj>
              </mc:Choice>
              <mc:Fallback>
                <p:oleObj name="Bitmap Image" r:id="rId2" imgW="1508891" imgH="1424762" progId="Paint.Picture">
                  <p:embed/>
                  <p:pic>
                    <p:nvPicPr>
                      <p:cNvPr id="0" name="Object 22"/>
                      <p:cNvPicPr>
                        <a:picLocks noChangeAspect="1" noChangeArrowheads="1"/>
                      </p:cNvPicPr>
                      <p:nvPr/>
                    </p:nvPicPr>
                    <p:blipFill>
                      <a:blip r:embed="rId3">
                        <a:extLst>
                          <a:ext uri="{28A0092B-C50C-407E-A947-70E740481C1C}">
                            <a14:useLocalDpi xmlns:a14="http://schemas.microsoft.com/office/drawing/2010/main" val="0"/>
                          </a:ext>
                        </a:extLst>
                      </a:blip>
                      <a:srcRect t="10756" r="351" b="20947"/>
                      <a:stretch>
                        <a:fillRect/>
                      </a:stretch>
                    </p:blipFill>
                    <p:spPr bwMode="auto">
                      <a:xfrm>
                        <a:off x="233442" y="2092685"/>
                        <a:ext cx="2827338" cy="1820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80541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808672" y="109782"/>
            <a:ext cx="10084460" cy="612169"/>
          </a:xfrm>
        </p:spPr>
        <p:txBody>
          <a:bodyPr>
            <a:noAutofit/>
          </a:bodyPr>
          <a:lstStyle/>
          <a:p>
            <a:r>
              <a:rPr lang="en-US" sz="3200" b="1" u="sng">
                <a:latin typeface="+mn-lt"/>
              </a:rPr>
              <a:t>Nonequilibrium Properties</a:t>
            </a:r>
          </a:p>
        </p:txBody>
      </p:sp>
      <p:graphicFrame>
        <p:nvGraphicFramePr>
          <p:cNvPr id="11" name="Object 10">
            <a:extLst>
              <a:ext uri="{FF2B5EF4-FFF2-40B4-BE49-F238E27FC236}">
                <a16:creationId xmlns:a16="http://schemas.microsoft.com/office/drawing/2014/main" id="{AC01AB2C-20CD-49FA-83C5-A35006C50C57}"/>
              </a:ext>
            </a:extLst>
          </p:cNvPr>
          <p:cNvGraphicFramePr>
            <a:graphicFrameLocks noChangeAspect="1"/>
          </p:cNvGraphicFramePr>
          <p:nvPr>
            <p:extLst>
              <p:ext uri="{D42A27DB-BD31-4B8C-83A1-F6EECF244321}">
                <p14:modId xmlns:p14="http://schemas.microsoft.com/office/powerpoint/2010/main" val="2762954612"/>
              </p:ext>
            </p:extLst>
          </p:nvPr>
        </p:nvGraphicFramePr>
        <p:xfrm>
          <a:off x="667075" y="2449162"/>
          <a:ext cx="3047085" cy="1955626"/>
        </p:xfrm>
        <a:graphic>
          <a:graphicData uri="http://schemas.openxmlformats.org/presentationml/2006/ole">
            <mc:AlternateContent xmlns:mc="http://schemas.openxmlformats.org/markup-compatibility/2006">
              <mc:Choice xmlns:v="urn:schemas-microsoft-com:vml" Requires="v">
                <p:oleObj name="Bitmap Image" r:id="rId2" imgW="1714649" imgH="1432381" progId="Paint.Picture">
                  <p:embed/>
                </p:oleObj>
              </mc:Choice>
              <mc:Fallback>
                <p:oleObj name="Bitmap Image" r:id="rId2" imgW="1714649" imgH="1432381" progId="Paint.Picture">
                  <p:embed/>
                  <p:pic>
                    <p:nvPicPr>
                      <p:cNvPr id="11" name="Object 10">
                        <a:extLst>
                          <a:ext uri="{FF2B5EF4-FFF2-40B4-BE49-F238E27FC236}">
                            <a16:creationId xmlns:a16="http://schemas.microsoft.com/office/drawing/2014/main" id="{AC01AB2C-20CD-49FA-83C5-A35006C50C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7983" r="-8630" b="24420"/>
                      <a:stretch>
                        <a:fillRect/>
                      </a:stretch>
                    </p:blipFill>
                    <p:spPr bwMode="auto">
                      <a:xfrm>
                        <a:off x="667075" y="2449162"/>
                        <a:ext cx="3047085" cy="1955626"/>
                      </a:xfrm>
                      <a:prstGeom prst="rect">
                        <a:avLst/>
                      </a:prstGeom>
                      <a:noFill/>
                    </p:spPr>
                  </p:pic>
                </p:oleObj>
              </mc:Fallback>
            </mc:AlternateContent>
          </a:graphicData>
        </a:graphic>
      </p:graphicFrame>
      <p:sp>
        <p:nvSpPr>
          <p:cNvPr id="3" name="Rectangle 2">
            <a:extLst>
              <a:ext uri="{FF2B5EF4-FFF2-40B4-BE49-F238E27FC236}">
                <a16:creationId xmlns:a16="http://schemas.microsoft.com/office/drawing/2014/main" id="{D7194907-E95D-4A04-819C-DA8A5DB026BE}"/>
              </a:ext>
            </a:extLst>
          </p:cNvPr>
          <p:cNvSpPr/>
          <p:nvPr/>
        </p:nvSpPr>
        <p:spPr>
          <a:xfrm>
            <a:off x="597030" y="1000781"/>
            <a:ext cx="10507745" cy="1169551"/>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rPr>
              <a:t>Now let’s consider the transport properties.  It’s my impression that since the electrons can form bound states with the magnetic impurities at T &lt; T</a:t>
            </a:r>
            <a:r>
              <a:rPr lang="en-US" sz="1400" baseline="-25000">
                <a:latin typeface="Calibri" panose="020F0502020204030204" pitchFamily="34" charset="0"/>
                <a:ea typeface="Times New Roman" panose="02020603050405020304" pitchFamily="18" charset="0"/>
              </a:rPr>
              <a:t>K</a:t>
            </a:r>
            <a:r>
              <a:rPr lang="en-US" sz="1400">
                <a:latin typeface="Calibri" panose="020F0502020204030204" pitchFamily="34" charset="0"/>
                <a:ea typeface="Times New Roman" panose="02020603050405020304" pitchFamily="18" charset="0"/>
              </a:rPr>
              <a:t>, the magnetic properties of the impurities are ‘screened’ out.  And so we just get regular impurity scattering for these low T’s.  As T is increased, the electrons that were bound begin to unlock from the impurity sites and begin contributing to the conductivity.  Thus the resistance goes down, resulting in a minimum in ρ(T).  Once all the electrons have been unbound, I would expect the conductivity to saturate to a constant value again.  But if we add in the contribution of phonons to the resistivity, then it will linearly increase.  And so we get that dip?</a:t>
            </a:r>
            <a:endParaRPr lang="en-US" sz="140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373751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1884</TotalTime>
  <Words>795</Words>
  <Application>Microsoft Office PowerPoint</Application>
  <PresentationFormat>Widescreen</PresentationFormat>
  <Paragraphs>19</Paragraphs>
  <Slides>4</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4</vt:i4>
      </vt:variant>
    </vt:vector>
  </HeadingPairs>
  <TitlesOfParts>
    <vt:vector size="11" baseType="lpstr">
      <vt:lpstr>Arial</vt:lpstr>
      <vt:lpstr>Calibri</vt:lpstr>
      <vt:lpstr>Calibri Light</vt:lpstr>
      <vt:lpstr>Times New Roman</vt:lpstr>
      <vt:lpstr>Office Theme</vt:lpstr>
      <vt:lpstr>Equation</vt:lpstr>
      <vt:lpstr>Bitmap Image</vt:lpstr>
      <vt:lpstr>Itinerant Exchange Interaction</vt:lpstr>
      <vt:lpstr>Itinerant Exchange Excitations</vt:lpstr>
      <vt:lpstr>Itinerant Exchange – Thermal Equilibrium Properties</vt:lpstr>
      <vt:lpstr>Nonequilibrium Properties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Itinerant Exchange</dc:title>
  <dc:creator>Andrew Douglas</dc:creator>
  <cp:lastModifiedBy>Andrew Douglas</cp:lastModifiedBy>
  <cp:revision>22</cp:revision>
  <dcterms:created xsi:type="dcterms:W3CDTF">2019-09-27T21:06:27Z</dcterms:created>
  <dcterms:modified xsi:type="dcterms:W3CDTF">2022-08-26T01:21:25Z</dcterms:modified>
</cp:coreProperties>
</file>